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7" r:id="rId4"/>
    <p:sldId id="276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4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>
      <p:cViewPr varScale="1">
        <p:scale>
          <a:sx n="57" d="100"/>
          <a:sy n="57" d="100"/>
        </p:scale>
        <p:origin x="1016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50CF86-3697-476C-9DE4-C4F73B227CBF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F12C95-7003-4EDD-8394-45D8D2666BF6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Textmasterformate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47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679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7" name="Bild 6" descr="EKG-Lini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C8E974-5E8F-4263-ACE7-A7160B40F987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 descr="Rechteck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701D61-6D43-4657-9695-68B7BFE0F095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4C54-1B2E-457F-86E6-561FA0BD2900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überschrif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 descr="Rechteck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7BAC8D-BC59-400C-8627-BBCD11D9CA1F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8BFB8-C123-4CC4-8EC5-4F06250BBE13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E24FFD-193E-4AB0-AF28-9147E30E61BD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2BE8CC-EA0B-4A9E-ABB3-5B1C96FECA50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descr="Rechteck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9" name="Rechteck 8" descr="Rechteck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8" cy="1752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descr="Rechteck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9" name="Rechteck 8" descr="Rechteck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te Leiste" descr="Rote Leiste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Textmasterformate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6BE3F06E-BDAB-40A5-AE69-6C02CC283B4C}" type="datetime1">
              <a:rPr lang="de-DE" smtClean="0"/>
              <a:t>13.10.2023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245639" cy="317738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Heartbeat ECG </a:t>
            </a:r>
            <a:br>
              <a:rPr lang="en-US" dirty="0"/>
            </a:br>
            <a:r>
              <a:rPr lang="en-US" dirty="0"/>
              <a:t>Classification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de-DE" dirty="0"/>
              <a:t>Kevin Juandi</a:t>
            </a:r>
          </a:p>
          <a:p>
            <a:pPr rtl="0"/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Colorado Boulder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6C3F3E-FDF4-2F09-AC11-5EEEAE5C9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624">
        <p:fade/>
      </p:transition>
    </mc:Choice>
    <mc:Fallback>
      <p:transition spd="med" advTm="28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AD9D-50C3-20E5-45CF-F6AE4F3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A26AC-0CEE-F9A5-BF4B-DE34BD58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800" dirty="0"/>
              <a:t>Metrics used:</a:t>
            </a:r>
          </a:p>
          <a:p>
            <a:pPr lvl="1"/>
            <a:r>
              <a:rPr lang="en-SG" sz="1800" dirty="0"/>
              <a:t>Accuracy</a:t>
            </a:r>
          </a:p>
          <a:p>
            <a:pPr lvl="1"/>
            <a:r>
              <a:rPr lang="en-SG" sz="1800" dirty="0"/>
              <a:t>Precision</a:t>
            </a:r>
          </a:p>
          <a:p>
            <a:pPr lvl="1"/>
            <a:r>
              <a:rPr lang="en-SG" sz="1800" dirty="0"/>
              <a:t>Recall</a:t>
            </a:r>
          </a:p>
          <a:p>
            <a:pPr lvl="1"/>
            <a:r>
              <a:rPr lang="en-SG" sz="1800" dirty="0"/>
              <a:t>Macro F1</a:t>
            </a:r>
          </a:p>
          <a:p>
            <a:pPr lvl="1"/>
            <a:r>
              <a:rPr lang="en-SG" sz="1800" dirty="0"/>
              <a:t>Training Time</a:t>
            </a:r>
            <a:endParaRPr lang="de-DE" sz="18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A681DD-0784-BBF3-0D90-44F1247F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6" y="3798091"/>
            <a:ext cx="12192000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FAC157-0D58-176E-0910-531DC2419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9071">
        <p:fade/>
      </p:transition>
    </mc:Choice>
    <mc:Fallback>
      <p:transition spd="med" advTm="3390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5F52-D581-FE68-A207-7FE052E7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9E61-AB4A-4CEB-591B-85A8DF67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sampled the data</a:t>
            </a:r>
          </a:p>
          <a:p>
            <a:r>
              <a:rPr lang="en-SG" dirty="0"/>
              <a:t>We explored and understand the data with EDA</a:t>
            </a:r>
          </a:p>
          <a:p>
            <a:r>
              <a:rPr lang="en-SG" dirty="0"/>
              <a:t>We used clustering algorithm to detect outliers</a:t>
            </a:r>
          </a:p>
          <a:p>
            <a:r>
              <a:rPr lang="en-SG" dirty="0"/>
              <a:t>We trained random forest and extract it’s feature importance to be used for feature selection</a:t>
            </a:r>
          </a:p>
          <a:p>
            <a:r>
              <a:rPr lang="en-SG" dirty="0"/>
              <a:t>We trained 4 models on each dataset</a:t>
            </a:r>
          </a:p>
          <a:p>
            <a:r>
              <a:rPr lang="en-SG" dirty="0"/>
              <a:t>The model that performed the best was SVM trained with balanced dataset using feature selection.</a:t>
            </a:r>
          </a:p>
          <a:p>
            <a:endParaRPr lang="de-D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37B9BE-B628-10A5-67C7-D1A17BC499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0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224">
        <p:fade/>
      </p:transition>
    </mc:Choice>
    <mc:Fallback>
      <p:transition spd="med" advTm="38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2DB7-DBEB-FA41-7CC3-807888A8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34F25-6C32-6631-1E8F-59444A65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Is our model useful?</a:t>
            </a:r>
          </a:p>
          <a:p>
            <a:r>
              <a:rPr lang="en-SG" dirty="0"/>
              <a:t>Can we make it better?</a:t>
            </a:r>
            <a:endParaRPr lang="de-D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62BC67-9789-FD7F-DBAD-72274C611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4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501">
        <p:fade/>
      </p:transition>
    </mc:Choice>
    <mc:Fallback>
      <p:transition spd="med" advTm="90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SG" dirty="0"/>
              <a:t>Abstract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3392" y="1772816"/>
            <a:ext cx="7704856" cy="4572001"/>
          </a:xfrm>
        </p:spPr>
        <p:txBody>
          <a:bodyPr rtlCol="0"/>
          <a:lstStyle/>
          <a:p>
            <a:pPr rtl="0"/>
            <a:r>
              <a:rPr lang="en-US" b="0" i="0" dirty="0">
                <a:effectLst/>
              </a:rPr>
              <a:t>The purpose of this project is to train models with classification algorithm to predict various types of cardiac arrhythmias based on ECG Data.</a:t>
            </a:r>
          </a:p>
          <a:p>
            <a:pPr rtl="0"/>
            <a:r>
              <a:rPr lang="en-US" b="0" i="0" dirty="0">
                <a:effectLst/>
              </a:rPr>
              <a:t>An ECG (Electrocardiogram) is a medical test that records the electrical signals in the heart.</a:t>
            </a:r>
          </a:p>
          <a:p>
            <a:pPr rtl="0"/>
            <a:r>
              <a:rPr lang="en-US" dirty="0" err="1"/>
              <a:t>Github</a:t>
            </a:r>
            <a:r>
              <a:rPr lang="en-US" dirty="0"/>
              <a:t> repo: https://github.com/Chiuchiyin/DTSA5509-Final-Project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E9F29B-B547-DFE1-2F73-F2C17C31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516224"/>
            <a:ext cx="2951055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8C2EDC-EC65-483B-7837-8F2C2BC4E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449">
        <p:fade/>
      </p:transition>
    </mc:Choice>
    <mc:Fallback>
      <p:transition spd="med" advTm="56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2B7E-AA19-A5AA-9003-7F6474CC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7B4A-3084-3401-86DC-111E4EDE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Our dataset is taken from Kaggle</a:t>
            </a:r>
          </a:p>
          <a:p>
            <a:pPr lvl="1"/>
            <a:r>
              <a:rPr lang="de-DE" dirty="0"/>
              <a:t>https://www.kaggle.com/datasets/shayanfazeli/heartbeat</a:t>
            </a:r>
          </a:p>
          <a:p>
            <a:r>
              <a:rPr lang="en-US" b="0" i="0" dirty="0">
                <a:effectLst/>
              </a:rPr>
              <a:t>Each observation in the dataset represents a single heartbeat on an ECG </a:t>
            </a:r>
          </a:p>
          <a:p>
            <a:r>
              <a:rPr lang="en-US" dirty="0"/>
              <a:t>It </a:t>
            </a:r>
            <a:r>
              <a:rPr lang="en-US" b="0" i="0" dirty="0">
                <a:effectLst/>
              </a:rPr>
              <a:t>is sampled at 125 Hz with 187 total points per observation. These time series points serve as the features of our dataset. </a:t>
            </a:r>
          </a:p>
          <a:p>
            <a:r>
              <a:rPr lang="en-US" b="0" i="0" dirty="0">
                <a:effectLst/>
              </a:rPr>
              <a:t>Many of these heartbeats are padded with zeros at the end if they lasted for less than 1.5 seconds. </a:t>
            </a:r>
          </a:p>
          <a:p>
            <a:r>
              <a:rPr lang="en-US" b="0" i="0" dirty="0">
                <a:effectLst/>
              </a:rPr>
              <a:t>Each observation is classified into one of five categories.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53EBCA-A781-8DCD-F4B4-DD417AEA4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2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790">
        <p:fade/>
      </p:transition>
    </mc:Choice>
    <mc:Fallback>
      <p:transition spd="med" advTm="447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A9B1-7A83-89C9-1ECD-2DFBB9B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6298-BA26-2B50-33C9-976A887D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Each observation is classified into one of five categories: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0 = Non-ectopic (Normal)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1 = Supra Ventricular Ectopic 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2 = Ventricular Ectopic (V)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3 = Fusion (F)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4 = Unclassifiable (Q)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70F4B3-0B46-0EFC-1E31-9BB51C28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9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174">
        <p:fade/>
      </p:transition>
    </mc:Choice>
    <mc:Fallback>
      <p:transition spd="med" advTm="351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7FB9-F2FA-F895-8C4C-FB4BA916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Preprocessing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C31D0-66D4-E792-EC14-9FEDD1A47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799"/>
            <a:ext cx="3275856" cy="4572001"/>
          </a:xfrm>
        </p:spPr>
        <p:txBody>
          <a:bodyPr/>
          <a:lstStyle/>
          <a:p>
            <a:r>
              <a:rPr lang="en-SG" dirty="0"/>
              <a:t>We have 87554 rows of training data and 21892 rows of test data</a:t>
            </a:r>
          </a:p>
          <a:p>
            <a:r>
              <a:rPr lang="en-SG" dirty="0"/>
              <a:t>Dataset is too large</a:t>
            </a:r>
          </a:p>
          <a:p>
            <a:r>
              <a:rPr lang="en-SG" dirty="0"/>
              <a:t>Imbalanced dataset ~83% category 0</a:t>
            </a:r>
          </a:p>
          <a:p>
            <a:r>
              <a:rPr lang="en-SG" dirty="0"/>
              <a:t>Stratified Sampling</a:t>
            </a:r>
          </a:p>
          <a:p>
            <a:r>
              <a:rPr lang="en-SG" dirty="0"/>
              <a:t>Weighted Sampling</a:t>
            </a:r>
            <a:endParaRPr lang="de-DE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8C936CB-BF5B-9530-3D64-E8E23526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36" y="1916832"/>
            <a:ext cx="7248128" cy="200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EEC25D-BE15-AEFE-78BB-25D1C1EEA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513">
        <p:fade/>
      </p:transition>
    </mc:Choice>
    <mc:Fallback>
      <p:transition spd="med" advTm="74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1E64-5C86-5332-BAEB-5A11052A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Heatmap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36AD-7092-13FB-5496-32FB20C6A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799"/>
            <a:ext cx="5004048" cy="4572001"/>
          </a:xfrm>
        </p:spPr>
        <p:txBody>
          <a:bodyPr/>
          <a:lstStyle/>
          <a:p>
            <a:r>
              <a:rPr lang="en-SG" dirty="0"/>
              <a:t>Strong correlation in the first ~30%</a:t>
            </a:r>
          </a:p>
          <a:p>
            <a:r>
              <a:rPr lang="en-SG" dirty="0"/>
              <a:t>Little to no correlation in the later points</a:t>
            </a:r>
          </a:p>
          <a:p>
            <a:r>
              <a:rPr lang="en-SG" dirty="0"/>
              <a:t>High correlation between neighbouring points</a:t>
            </a:r>
            <a:endParaRPr lang="de-D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C39DED8-E2F6-4C2C-7A2C-DB1419CC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822625"/>
            <a:ext cx="55054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E09BFFC-6736-0B72-5DDB-3C7CB4883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774">
        <p:fade/>
      </p:transition>
    </mc:Choice>
    <mc:Fallback>
      <p:transition spd="med" advTm="34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222B-7C46-F342-1A4B-1A8918A1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Outlier Detection</a:t>
            </a:r>
            <a:endParaRPr lang="de-DE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D0083DC-5472-F382-F42B-FF3D922E6C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71" y="1556792"/>
            <a:ext cx="5184658" cy="39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B851183-CC4C-5651-0251-A2541E0A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" y="5648161"/>
            <a:ext cx="12192000" cy="12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2CBD02-543D-93C9-88A1-BA3FA21F6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9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083">
        <p:fade/>
      </p:transition>
    </mc:Choice>
    <mc:Fallback>
      <p:transition spd="med" advTm="310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4FE0-4069-FFC6-57AB-A8D73861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selection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0297F-5283-BE72-37D6-F089E3D7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Train random forest model</a:t>
            </a:r>
          </a:p>
          <a:p>
            <a:r>
              <a:rPr lang="en-SG" dirty="0"/>
              <a:t>Extract feature importance</a:t>
            </a:r>
            <a:endParaRPr lang="de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C0A854-D10A-AD6C-929E-BB8D4B13A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1848"/>
            <a:ext cx="12192000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64D165-F54F-50FA-17FE-E178F7DDA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3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13">
        <p:fade/>
      </p:transition>
    </mc:Choice>
    <mc:Fallback>
      <p:transition spd="med" advTm="40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5923-7966-8A8D-E6ED-91F5B50A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Machine Learning Algorithm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936A-D063-EC10-94B6-9E660DBE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KNN</a:t>
            </a:r>
          </a:p>
          <a:p>
            <a:r>
              <a:rPr lang="en-SG" dirty="0"/>
              <a:t>Random Forest</a:t>
            </a:r>
          </a:p>
          <a:p>
            <a:r>
              <a:rPr lang="en-SG" dirty="0"/>
              <a:t>Gradient Boost</a:t>
            </a:r>
          </a:p>
          <a:p>
            <a:r>
              <a:rPr lang="en-SG" dirty="0"/>
              <a:t>SVM</a:t>
            </a:r>
          </a:p>
          <a:p>
            <a:endParaRPr lang="en-SG" dirty="0"/>
          </a:p>
          <a:p>
            <a:r>
              <a:rPr lang="en-US" dirty="0" err="1"/>
              <a:t>Github</a:t>
            </a:r>
            <a:r>
              <a:rPr lang="en-US" dirty="0"/>
              <a:t> repo: https://github.com/Chiuchiyin/DTSA5509-Final-Project</a:t>
            </a:r>
          </a:p>
          <a:p>
            <a:endParaRPr lang="de-D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1D8A03-5B51-D46F-6D3C-B4DA6E14A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4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308">
        <p:fade/>
      </p:transition>
    </mc:Choice>
    <mc:Fallback>
      <p:transition spd="med" advTm="25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dizinisches Design 16: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62_TF02901024_TF02901024.potx" id="{33E49298-B9C6-4A37-A59E-7786C81375A2}" vid="{F8B02D4E-56E4-400D-B5D6-33411123BAC2}"/>
    </a:ext>
  </a:extLst>
</a:theme>
</file>

<file path=ppt/theme/theme2.xml><?xml version="1.0" encoding="utf-8"?>
<a:theme xmlns:a="http://schemas.openxmlformats.org/drawingml/2006/main" name="Office-Design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im medizinischen Design (Breitbild)</Template>
  <TotalTime>0</TotalTime>
  <Words>361</Words>
  <Application>Microsoft Office PowerPoint</Application>
  <PresentationFormat>Widescreen</PresentationFormat>
  <Paragraphs>60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Franklin Gothic Medium</vt:lpstr>
      <vt:lpstr>Medizinisches Design 16:9</vt:lpstr>
      <vt:lpstr>Heartbeat ECG  Classification</vt:lpstr>
      <vt:lpstr>Abstract</vt:lpstr>
      <vt:lpstr>Introduction</vt:lpstr>
      <vt:lpstr>PowerPoint Presentation</vt:lpstr>
      <vt:lpstr>Preprocessing</vt:lpstr>
      <vt:lpstr>Heatmap</vt:lpstr>
      <vt:lpstr>Outlier Detection</vt:lpstr>
      <vt:lpstr>Feature selection</vt:lpstr>
      <vt:lpstr>Machine Learning Algorithm</vt:lpstr>
      <vt:lpstr>Evaluation</vt:lpstr>
      <vt:lpstr>Summary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 ECG  Classification</dc:title>
  <dc:creator>Kevin Juandi</dc:creator>
  <cp:lastModifiedBy>Kevin Juandi</cp:lastModifiedBy>
  <cp:revision>6</cp:revision>
  <dcterms:created xsi:type="dcterms:W3CDTF">2023-10-12T11:55:45Z</dcterms:created>
  <dcterms:modified xsi:type="dcterms:W3CDTF">2023-10-14T04:06:02Z</dcterms:modified>
</cp:coreProperties>
</file>